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300" r:id="rId4"/>
    <p:sldId id="289" r:id="rId5"/>
    <p:sldId id="308" r:id="rId6"/>
    <p:sldId id="305" r:id="rId7"/>
    <p:sldId id="306" r:id="rId8"/>
    <p:sldId id="307" r:id="rId9"/>
    <p:sldId id="290" r:id="rId10"/>
    <p:sldId id="302" r:id="rId11"/>
    <p:sldId id="303" r:id="rId12"/>
    <p:sldId id="304" r:id="rId13"/>
    <p:sldId id="309" r:id="rId14"/>
    <p:sldId id="310" r:id="rId15"/>
    <p:sldId id="297" r:id="rId16"/>
    <p:sldId id="26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500" autoAdjust="0"/>
    <p:restoredTop sz="94660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3"/>
  <c:chart>
    <c:title>
      <c:tx>
        <c:rich>
          <a:bodyPr/>
          <a:lstStyle/>
          <a:p>
            <a:pPr>
              <a:defRPr/>
            </a:pPr>
            <a:r>
              <a:rPr lang="ru-RU" dirty="0"/>
              <a:t>Количество </a:t>
            </a:r>
            <a:r>
              <a:rPr lang="ru-RU" dirty="0" smtClean="0"/>
              <a:t>обращений по итогам 6 месяцев, </a:t>
            </a:r>
            <a:r>
              <a:rPr lang="ru-RU" dirty="0"/>
              <a:t>всего</a:t>
            </a:r>
          </a:p>
        </c:rich>
      </c:tx>
      <c:layout>
        <c:manualLayout>
          <c:xMode val="edge"/>
          <c:yMode val="edge"/>
          <c:x val="0.26596491228070201"/>
          <c:y val="0"/>
        </c:manualLayout>
      </c:layout>
    </c:title>
    <c:plotArea>
      <c:layout>
        <c:manualLayout>
          <c:layoutTarget val="inner"/>
          <c:xMode val="edge"/>
          <c:yMode val="edge"/>
          <c:x val="0.10531680250495004"/>
          <c:y val="0.12299615760850424"/>
          <c:w val="0.87860132615002118"/>
          <c:h val="0.79513556759276049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обращений, всего</c:v>
                </c:pt>
              </c:strCache>
            </c:strRef>
          </c:tx>
          <c:dLbls>
            <c:dLblPos val="inEnd"/>
            <c:showVal val="1"/>
          </c:dLbls>
          <c:cat>
            <c:strRef>
              <c:f>Лист1!$A$2:$A$4</c:f>
              <c:strCache>
                <c:ptCount val="3"/>
                <c:pt idx="0">
                  <c:v>2014 год</c:v>
                </c:pt>
                <c:pt idx="1">
                  <c:v>2015 год</c:v>
                </c:pt>
                <c:pt idx="2">
                  <c:v>I полугодие 2016 года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7029</c:v>
                </c:pt>
                <c:pt idx="1">
                  <c:v>4208</c:v>
                </c:pt>
                <c:pt idx="2">
                  <c:v>8677</c:v>
                </c:pt>
              </c:numCache>
            </c:numRef>
          </c:val>
        </c:ser>
        <c:dLbls>
          <c:showVal val="1"/>
        </c:dLbls>
        <c:overlap val="100"/>
        <c:axId val="60003840"/>
        <c:axId val="65233664"/>
      </c:barChart>
      <c:catAx>
        <c:axId val="60003840"/>
        <c:scaling>
          <c:orientation val="minMax"/>
        </c:scaling>
        <c:axPos val="b"/>
        <c:tickLblPos val="nextTo"/>
        <c:crossAx val="65233664"/>
        <c:crosses val="autoZero"/>
        <c:auto val="1"/>
        <c:lblAlgn val="ctr"/>
        <c:lblOffset val="100"/>
      </c:catAx>
      <c:valAx>
        <c:axId val="65233664"/>
        <c:scaling>
          <c:orientation val="minMax"/>
        </c:scaling>
        <c:axPos val="l"/>
        <c:majorGridlines/>
        <c:numFmt formatCode="General" sourceLinked="1"/>
        <c:tickLblPos val="nextTo"/>
        <c:crossAx val="600038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rotX val="30"/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Анализ обращений по социальному составу</c:v>
                </c:pt>
              </c:strCache>
            </c:strRef>
          </c:tx>
          <c:dPt>
            <c:idx val="1"/>
            <c:explosion val="23"/>
          </c:dPt>
          <c:dPt>
            <c:idx val="2"/>
            <c:explosion val="36"/>
          </c:dPt>
          <c:dLbls>
            <c:dLblPos val="bestFit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Пенсионеры</c:v>
                </c:pt>
                <c:pt idx="1">
                  <c:v>Безработные</c:v>
                </c:pt>
                <c:pt idx="2">
                  <c:v>Рабочие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287</c:v>
                </c:pt>
                <c:pt idx="1">
                  <c:v>122</c:v>
                </c:pt>
                <c:pt idx="2">
                  <c:v>8268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plotArea>
      <c:layout>
        <c:manualLayout>
          <c:layoutTarget val="inner"/>
          <c:xMode val="edge"/>
          <c:yMode val="edge"/>
          <c:x val="0"/>
          <c:y val="4.5965276733957672E-2"/>
          <c:w val="0.5075827184957582"/>
          <c:h val="0.9106631125953326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Тематика обращений граждан за I полугодие 2016 года</c:v>
                </c:pt>
              </c:strCache>
            </c:strRef>
          </c:tx>
          <c:dLbls>
            <c:dLbl>
              <c:idx val="0"/>
              <c:layout>
                <c:manualLayout>
                  <c:x val="-2.0919066824997591E-2"/>
                  <c:y val="2.593666063247878E-3"/>
                </c:manualLayout>
              </c:layout>
              <c:showVal val="1"/>
            </c:dLbl>
            <c:dLbl>
              <c:idx val="8"/>
              <c:layout>
                <c:manualLayout>
                  <c:x val="4.7111739406004084E-2"/>
                  <c:y val="8.3322645523046676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Вопросы землепользования</c:v>
                </c:pt>
                <c:pt idx="1">
                  <c:v>Вопросы социальной защиты населения</c:v>
                </c:pt>
                <c:pt idx="2">
                  <c:v>Образование </c:v>
                </c:pt>
                <c:pt idx="3">
                  <c:v>Архив, опека </c:v>
                </c:pt>
                <c:pt idx="4">
                  <c:v>Комунальное хозяйство</c:v>
                </c:pt>
                <c:pt idx="5">
                  <c:v>Вопросы труда и заработной платы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290</c:v>
                </c:pt>
                <c:pt idx="1">
                  <c:v>4020</c:v>
                </c:pt>
                <c:pt idx="2">
                  <c:v>31</c:v>
                </c:pt>
                <c:pt idx="3">
                  <c:v>2536</c:v>
                </c:pt>
                <c:pt idx="4">
                  <c:v>722</c:v>
                </c:pt>
                <c:pt idx="5">
                  <c:v>847</c:v>
                </c:pt>
              </c:numCache>
            </c:numRef>
          </c:val>
        </c:ser>
        <c:dLbls>
          <c:showVal val="1"/>
        </c:dLbls>
        <c:firstSliceAng val="0"/>
      </c:pieChart>
    </c:plotArea>
    <c:legend>
      <c:legendPos val="tr"/>
      <c:layout>
        <c:manualLayout>
          <c:xMode val="edge"/>
          <c:yMode val="edge"/>
          <c:x val="0.53101089860689465"/>
          <c:y val="0"/>
          <c:w val="0.46441367625819358"/>
          <c:h val="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autoTitleDeleted val="1"/>
    <c:plotArea>
      <c:layout>
        <c:manualLayout>
          <c:layoutTarget val="inner"/>
          <c:xMode val="edge"/>
          <c:yMode val="edge"/>
          <c:x val="9.3481028687203593E-2"/>
          <c:y val="7.4008525196546826E-2"/>
          <c:w val="0.81263906156467391"/>
          <c:h val="0.4746978685374828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elete val="1"/>
          </c:dLbls>
          <c:cat>
            <c:strRef>
              <c:f>Лист1!$A$2:$A$20</c:f>
              <c:strCache>
                <c:ptCount val="19"/>
                <c:pt idx="0">
                  <c:v>Александровское</c:v>
                </c:pt>
                <c:pt idx="1">
                  <c:v>Большепудгинское</c:v>
                </c:pt>
                <c:pt idx="2">
                  <c:v>Большесибинское</c:v>
                </c:pt>
                <c:pt idx="3">
                  <c:v>Большеучинское</c:v>
                </c:pt>
                <c:pt idx="4">
                  <c:v>Большекибьинское</c:v>
                </c:pt>
                <c:pt idx="5">
                  <c:v>Верхнеюринское</c:v>
                </c:pt>
                <c:pt idx="6">
                  <c:v>Горнякское</c:v>
                </c:pt>
                <c:pt idx="7">
                  <c:v>Кватчинское</c:v>
                </c:pt>
                <c:pt idx="8">
                  <c:v>Люгинское</c:v>
                </c:pt>
                <c:pt idx="9">
                  <c:v>Маловоложикьинское</c:v>
                </c:pt>
                <c:pt idx="10">
                  <c:v>Мельниковсское</c:v>
                </c:pt>
                <c:pt idx="11">
                  <c:v>Можгинское</c:v>
                </c:pt>
                <c:pt idx="12">
                  <c:v>Нынекское</c:v>
                </c:pt>
                <c:pt idx="13">
                  <c:v>Нышинское</c:v>
                </c:pt>
                <c:pt idx="14">
                  <c:v>Пазяльское</c:v>
                </c:pt>
                <c:pt idx="15">
                  <c:v>Пычаское</c:v>
                </c:pt>
                <c:pt idx="16">
                  <c:v>Сюгаильское</c:v>
                </c:pt>
                <c:pt idx="17">
                  <c:v>Старокаксинское</c:v>
                </c:pt>
                <c:pt idx="18">
                  <c:v>Черемушкинское</c:v>
                </c:pt>
              </c:strCache>
            </c:strRef>
          </c:cat>
          <c:val>
            <c:numRef>
              <c:f>Лист1!$B$2:$B$20</c:f>
              <c:numCache>
                <c:formatCode>General</c:formatCode>
                <c:ptCount val="19"/>
                <c:pt idx="0">
                  <c:v>3</c:v>
                </c:pt>
                <c:pt idx="1">
                  <c:v>5</c:v>
                </c:pt>
                <c:pt idx="2">
                  <c:v>6</c:v>
                </c:pt>
                <c:pt idx="3">
                  <c:v>10</c:v>
                </c:pt>
                <c:pt idx="4">
                  <c:v>5</c:v>
                </c:pt>
                <c:pt idx="5">
                  <c:v>1</c:v>
                </c:pt>
                <c:pt idx="6">
                  <c:v>3</c:v>
                </c:pt>
                <c:pt idx="7">
                  <c:v>0</c:v>
                </c:pt>
                <c:pt idx="8">
                  <c:v>2</c:v>
                </c:pt>
                <c:pt idx="9">
                  <c:v>0</c:v>
                </c:pt>
                <c:pt idx="10">
                  <c:v>3</c:v>
                </c:pt>
                <c:pt idx="11">
                  <c:v>0</c:v>
                </c:pt>
                <c:pt idx="12">
                  <c:v>0</c:v>
                </c:pt>
                <c:pt idx="13">
                  <c:v>6</c:v>
                </c:pt>
                <c:pt idx="14">
                  <c:v>0</c:v>
                </c:pt>
                <c:pt idx="15">
                  <c:v>13</c:v>
                </c:pt>
                <c:pt idx="16">
                  <c:v>11</c:v>
                </c:pt>
                <c:pt idx="17">
                  <c:v>0</c:v>
                </c:pt>
                <c:pt idx="18">
                  <c:v>6</c:v>
                </c:pt>
              </c:numCache>
            </c:numRef>
          </c:val>
        </c:ser>
        <c:dLbls>
          <c:showVal val="1"/>
        </c:dLbls>
        <c:marker val="1"/>
        <c:axId val="73929088"/>
        <c:axId val="73930624"/>
      </c:lineChart>
      <c:catAx>
        <c:axId val="73929088"/>
        <c:scaling>
          <c:orientation val="minMax"/>
        </c:scaling>
        <c:axPos val="b"/>
        <c:tickLblPos val="nextTo"/>
        <c:crossAx val="73930624"/>
        <c:crosses val="autoZero"/>
        <c:auto val="1"/>
        <c:lblAlgn val="ctr"/>
        <c:lblOffset val="100"/>
      </c:catAx>
      <c:valAx>
        <c:axId val="73930624"/>
        <c:scaling>
          <c:orientation val="minMax"/>
        </c:scaling>
        <c:axPos val="l"/>
        <c:majorGridlines/>
        <c:numFmt formatCode="General" sourceLinked="1"/>
        <c:tickLblPos val="nextTo"/>
        <c:crossAx val="7392908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title>
      <c:tx>
        <c:rich>
          <a:bodyPr/>
          <a:lstStyle/>
          <a:p>
            <a:pPr>
              <a:defRPr/>
            </a:pPr>
            <a:r>
              <a:rPr lang="ru-RU"/>
              <a:t>Количество обращений граждан за </a:t>
            </a:r>
          </a:p>
          <a:p>
            <a:pPr>
              <a:defRPr/>
            </a:pPr>
            <a:r>
              <a:rPr lang="en-US"/>
              <a:t>I</a:t>
            </a:r>
            <a:r>
              <a:rPr lang="ru-RU"/>
              <a:t> полугодие 2016 года</a:t>
            </a:r>
          </a:p>
        </c:rich>
      </c:tx>
      <c:layout>
        <c:manualLayout>
          <c:xMode val="edge"/>
          <c:yMode val="edge"/>
          <c:x val="0.30195906432748643"/>
          <c:y val="2.8060332808804052E-3"/>
        </c:manualLayout>
      </c:layout>
    </c:title>
    <c:plotArea>
      <c:layout>
        <c:manualLayout>
          <c:layoutTarget val="inner"/>
          <c:xMode val="edge"/>
          <c:yMode val="edge"/>
          <c:x val="8.3372358060505594E-2"/>
          <c:y val="0.14359886362280549"/>
          <c:w val="0.77238050835750749"/>
          <c:h val="0.41054122858300623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Лист1!$A$2:$A$20</c:f>
              <c:strCache>
                <c:ptCount val="19"/>
                <c:pt idx="0">
                  <c:v>Александровское</c:v>
                </c:pt>
                <c:pt idx="1">
                  <c:v>Большепудгинское</c:v>
                </c:pt>
                <c:pt idx="2">
                  <c:v>Большесибинское</c:v>
                </c:pt>
                <c:pt idx="3">
                  <c:v>Большеучинское</c:v>
                </c:pt>
                <c:pt idx="4">
                  <c:v>Большекибьинское</c:v>
                </c:pt>
                <c:pt idx="5">
                  <c:v>Верхнеюринское</c:v>
                </c:pt>
                <c:pt idx="6">
                  <c:v>Горнякское</c:v>
                </c:pt>
                <c:pt idx="7">
                  <c:v>Кватчинское</c:v>
                </c:pt>
                <c:pt idx="8">
                  <c:v>Люгинское</c:v>
                </c:pt>
                <c:pt idx="9">
                  <c:v>М. Воложикьинское</c:v>
                </c:pt>
                <c:pt idx="10">
                  <c:v>Мельниковское</c:v>
                </c:pt>
                <c:pt idx="11">
                  <c:v>Можгинское</c:v>
                </c:pt>
                <c:pt idx="12">
                  <c:v>Нынекское</c:v>
                </c:pt>
                <c:pt idx="13">
                  <c:v>Нышинское</c:v>
                </c:pt>
                <c:pt idx="14">
                  <c:v>Пазяльское</c:v>
                </c:pt>
                <c:pt idx="15">
                  <c:v>Пычаское</c:v>
                </c:pt>
                <c:pt idx="16">
                  <c:v>Сюгаильское</c:v>
                </c:pt>
                <c:pt idx="17">
                  <c:v>Старокаксинское</c:v>
                </c:pt>
                <c:pt idx="18">
                  <c:v>Черемушкинское</c:v>
                </c:pt>
              </c:strCache>
            </c:strRef>
          </c:cat>
          <c:val>
            <c:numRef>
              <c:f>Лист1!$B$2:$B$20</c:f>
              <c:numCache>
                <c:formatCode>General</c:formatCode>
                <c:ptCount val="19"/>
                <c:pt idx="0">
                  <c:v>193</c:v>
                </c:pt>
                <c:pt idx="1">
                  <c:v>261</c:v>
                </c:pt>
                <c:pt idx="2">
                  <c:v>106</c:v>
                </c:pt>
                <c:pt idx="3">
                  <c:v>1081</c:v>
                </c:pt>
                <c:pt idx="4">
                  <c:v>91</c:v>
                </c:pt>
                <c:pt idx="5">
                  <c:v>128</c:v>
                </c:pt>
                <c:pt idx="6">
                  <c:v>101</c:v>
                </c:pt>
                <c:pt idx="7">
                  <c:v>418</c:v>
                </c:pt>
                <c:pt idx="8">
                  <c:v>44</c:v>
                </c:pt>
                <c:pt idx="9">
                  <c:v>261</c:v>
                </c:pt>
                <c:pt idx="10">
                  <c:v>202</c:v>
                </c:pt>
                <c:pt idx="11">
                  <c:v>15</c:v>
                </c:pt>
                <c:pt idx="12">
                  <c:v>197</c:v>
                </c:pt>
                <c:pt idx="13">
                  <c:v>837</c:v>
                </c:pt>
                <c:pt idx="14">
                  <c:v>317</c:v>
                </c:pt>
                <c:pt idx="15">
                  <c:v>321</c:v>
                </c:pt>
                <c:pt idx="16">
                  <c:v>267</c:v>
                </c:pt>
                <c:pt idx="17">
                  <c:v>99</c:v>
                </c:pt>
                <c:pt idx="18">
                  <c:v>83</c:v>
                </c:pt>
              </c:numCache>
            </c:numRef>
          </c:val>
        </c:ser>
        <c:marker val="1"/>
        <c:axId val="59766272"/>
        <c:axId val="59767808"/>
      </c:lineChart>
      <c:catAx>
        <c:axId val="59766272"/>
        <c:scaling>
          <c:orientation val="minMax"/>
        </c:scaling>
        <c:axPos val="b"/>
        <c:tickLblPos val="nextTo"/>
        <c:crossAx val="59767808"/>
        <c:crosses val="autoZero"/>
        <c:auto val="1"/>
        <c:lblAlgn val="ctr"/>
        <c:lblOffset val="100"/>
      </c:catAx>
      <c:valAx>
        <c:axId val="59767808"/>
        <c:scaling>
          <c:orientation val="minMax"/>
        </c:scaling>
        <c:axPos val="l"/>
        <c:majorGridlines/>
        <c:numFmt formatCode="General" sourceLinked="1"/>
        <c:tickLblPos val="nextTo"/>
        <c:crossAx val="5976627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2FD63-C0B3-4C5A-A926-64491DD29D5E}" type="datetimeFigureOut">
              <a:rPr lang="ru-RU"/>
              <a:pPr>
                <a:defRPr/>
              </a:pPr>
              <a:t>20.06.2016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8F9FD-70DF-4DAA-B64E-D96B6E8BF2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6B93E-C5D6-40C6-875F-E6ED22F64FF6}" type="datetimeFigureOut">
              <a:rPr lang="ru-RU"/>
              <a:pPr>
                <a:defRPr/>
              </a:pPr>
              <a:t>20.06.2016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4B458-80C9-4134-9C74-3860661CCF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56D06-4C91-4AF7-A1D1-0312976B5518}" type="datetimeFigureOut">
              <a:rPr lang="ru-RU"/>
              <a:pPr>
                <a:defRPr/>
              </a:pPr>
              <a:t>20.06.2016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571-9C51-4B89-A2F6-9764CBF21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86993-CD9A-4FBE-8FDF-EE8899C632B2}" type="datetimeFigureOut">
              <a:rPr lang="ru-RU"/>
              <a:pPr>
                <a:defRPr/>
              </a:pPr>
              <a:t>20.06.2016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D1481-16A8-4674-8C35-7A3FFA711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C8423-1825-4F0E-99AA-23A30DF5258D}" type="datetimeFigureOut">
              <a:rPr lang="ru-RU"/>
              <a:pPr>
                <a:defRPr/>
              </a:pPr>
              <a:t>20.06.2016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1E3E6-E9D0-4DF8-93D8-D06EEF6BB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C63C4-B598-42E5-A884-1F0E10278E1E}" type="datetimeFigureOut">
              <a:rPr lang="ru-RU"/>
              <a:pPr>
                <a:defRPr/>
              </a:pPr>
              <a:t>20.06.2016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21137-AFAA-4603-AC81-3EADB21B2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59DE5-4AE2-4CF0-8582-DCCADB21AF0B}" type="datetimeFigureOut">
              <a:rPr lang="ru-RU"/>
              <a:pPr>
                <a:defRPr/>
              </a:pPr>
              <a:t>20.06.2016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9382D-FF3F-4948-BB56-5973B60F8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11CC8-B75A-47CC-80A5-C2403355CC29}" type="datetimeFigureOut">
              <a:rPr lang="ru-RU"/>
              <a:pPr>
                <a:defRPr/>
              </a:pPr>
              <a:t>20.06.2016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287E0-8F11-47D4-8423-AD0D06CDA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AA77C-6BBE-45CE-B168-D93F0BA9F0D5}" type="datetimeFigureOut">
              <a:rPr lang="ru-RU"/>
              <a:pPr>
                <a:defRPr/>
              </a:pPr>
              <a:t>20.06.2016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90D5A-5BFA-479E-A3B9-A6FEC07CBD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E9216-CA4A-4248-BC0F-18419F48BE74}" type="datetimeFigureOut">
              <a:rPr lang="ru-RU"/>
              <a:pPr>
                <a:defRPr/>
              </a:pPr>
              <a:t>20.06.2016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96397-B83F-4B88-9C20-87B75B186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25439-22E7-4204-BE48-097A14BC9922}" type="datetimeFigureOut">
              <a:rPr lang="ru-RU"/>
              <a:pPr>
                <a:defRPr/>
              </a:pPr>
              <a:t>20.06.2016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44820-6790-412A-B51E-29D2B0739B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B6BA80-639D-4C03-9840-655E343B5913}" type="datetimeFigureOut">
              <a:rPr lang="ru-RU"/>
              <a:pPr>
                <a:defRPr/>
              </a:pPr>
              <a:t>20.06.2016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B49CDB-44E1-41D2-AB9B-B1FB2F4CC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3" r:id="rId4"/>
    <p:sldLayoutId id="2147483699" r:id="rId5"/>
    <p:sldLayoutId id="2147483694" r:id="rId6"/>
    <p:sldLayoutId id="2147483700" r:id="rId7"/>
    <p:sldLayoutId id="2147483701" r:id="rId8"/>
    <p:sldLayoutId id="2147483702" r:id="rId9"/>
    <p:sldLayoutId id="2147483695" r:id="rId10"/>
    <p:sldLayoutId id="214748370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764704"/>
            <a:ext cx="5000625" cy="3214688"/>
          </a:xfrm>
        </p:spPr>
        <p:txBody>
          <a:bodyPr/>
          <a:lstStyle/>
          <a:p>
            <a:pPr algn="ctr" eaLnBrk="1" hangingPunct="1"/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Организация работы с обращениями граждан в органах местного самоуправления   Можгинского района</a:t>
            </a:r>
          </a:p>
        </p:txBody>
      </p:sp>
      <p:pic>
        <p:nvPicPr>
          <p:cNvPr id="13315" name="Рисунок 7" descr="http://img04.rl0.ru/pgc/432x288/51de720e-079d-761b-079d-7614f02df9d8.photo.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75" y="2071688"/>
            <a:ext cx="28289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857250" y="5715000"/>
            <a:ext cx="7715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70C0"/>
                </a:solidFill>
                <a:latin typeface="Franklin Gothic Book" pitchFamily="34" charset="0"/>
              </a:rPr>
              <a:t>Докладчик -  Городилова Надежда Петровна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88204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DSC051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032448" cy="3024336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DSC051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501008"/>
            <a:ext cx="4032448" cy="3024336"/>
          </a:xfrm>
          <a:prstGeom prst="rect">
            <a:avLst/>
          </a:prstGeom>
          <a:noFill/>
        </p:spPr>
      </p:pic>
      <p:pic>
        <p:nvPicPr>
          <p:cNvPr id="1028" name="Picture 4" descr="C:\Documents and Settings\Администратор\Рабочий стол\DSC051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01008"/>
            <a:ext cx="4104456" cy="30783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48064" y="1556792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«Единая </a:t>
            </a:r>
            <a:r>
              <a:rPr lang="ru-RU" sz="2400" i="1" dirty="0" smtClean="0"/>
              <a:t>дежурная диспетчерская </a:t>
            </a:r>
            <a:r>
              <a:rPr lang="ru-RU" sz="2400" i="1" dirty="0" smtClean="0"/>
              <a:t>служба»</a:t>
            </a:r>
            <a:endParaRPr lang="ru-RU" sz="2400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7586" name="Picture 2" descr="C:\Documents and Settings\Администратор\Рабочий стол\costitution_day_r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170080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Количество обращений граждан принятых депутатами районного совета  за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полугодие 2016 года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628800"/>
          <a:ext cx="845204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ТОСЫ\Ныша\P10304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3816424" cy="2862318"/>
          </a:xfrm>
          <a:prstGeom prst="rect">
            <a:avLst/>
          </a:prstGeom>
          <a:noFill/>
        </p:spPr>
      </p:pic>
      <p:pic>
        <p:nvPicPr>
          <p:cNvPr id="1026" name="Picture 2" descr="C:\Documents and Settings\Администратор\Рабочий стол\ТОСЫ\Горняк\Фото1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2448271" cy="296505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03848" y="5085184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/>
              <a:t>Работа территориальных обособленных пунктов по предоставлению государственных и муниципальных услуг </a:t>
            </a:r>
            <a:r>
              <a:rPr lang="ru-RU" i="1" dirty="0" smtClean="0"/>
              <a:t>населению Можгинского района. </a:t>
            </a:r>
            <a:endParaRPr lang="ru-RU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6381328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МО «</a:t>
            </a:r>
            <a:r>
              <a:rPr lang="ru-RU" sz="1400" dirty="0" err="1" smtClean="0"/>
              <a:t>Горнякское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299695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 «</a:t>
            </a:r>
            <a:r>
              <a:rPr lang="ru-RU" sz="1400" dirty="0" err="1" smtClean="0"/>
              <a:t>Нышинское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" name="Picture 2" descr="C:\Documents and Settings\Администратор\Рабочий стол\ТОСЫ\Б. Уча\IMG0296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16632"/>
            <a:ext cx="3319264" cy="442568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940152" y="4581128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МО «</a:t>
            </a:r>
            <a:r>
              <a:rPr lang="ru-RU" sz="1400" dirty="0" err="1" smtClean="0"/>
              <a:t>Большеучинское</a:t>
            </a:r>
            <a:r>
              <a:rPr lang="ru-RU" sz="1400" dirty="0" smtClean="0"/>
              <a:t>»</a:t>
            </a:r>
            <a:endParaRPr lang="ru-RU" sz="1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МУНИЦИПАЛЬНЫЕ ОБРАЗОВАНИЯ – СЕЛЬСКИЕ ПОСЕЛЕНИЯ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268760"/>
          <a:ext cx="868680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Содержимое 2"/>
          <p:cNvSpPr>
            <a:spLocks noGrp="1"/>
          </p:cNvSpPr>
          <p:nvPr>
            <p:ph idx="1"/>
          </p:nvPr>
        </p:nvSpPr>
        <p:spPr>
          <a:xfrm>
            <a:off x="304800" y="2714625"/>
            <a:ext cx="8686800" cy="1928813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000" b="1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214313" y="1196751"/>
            <a:ext cx="8705850" cy="5375499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Нормативно-правовая база по работе с обращениями граждан в органах местного самоуправления Можгинского района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5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Федеральный закон от 2 мая 2006 года №59 «О порядке рассмотрения обращений граждан Российской Федерации»;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Конституция Российской Федерации;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Конституция Удмуртской Республики;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Сборник методических документов и рекомендаций по работе с обращениями  российских и иностранных граждан, лиц без гражданства, объединений граждан, в том числе юридических лиц, а приемных Президента Российской Федерации, в государственных органах   и  органах местного самоуправления, №6 от 27 марта 2014 года.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5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68760"/>
            <a:ext cx="4339208" cy="88356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Семинар с ответственными за работу с обращениями граждан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82" name="Picture 2" descr="C:\Documents and Settings\presentation\Рабочий стол\Н.П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73016"/>
            <a:ext cx="4064000" cy="2880320"/>
          </a:xfrm>
          <a:prstGeom prst="rect">
            <a:avLst/>
          </a:prstGeom>
          <a:noFill/>
        </p:spPr>
      </p:pic>
      <p:pic>
        <p:nvPicPr>
          <p:cNvPr id="71683" name="Picture 3" descr="C:\Documents and Settings\presentation\Рабочий стол\Н.П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76672"/>
            <a:ext cx="4064000" cy="2708275"/>
          </a:xfrm>
          <a:prstGeom prst="rect">
            <a:avLst/>
          </a:prstGeom>
          <a:noFill/>
        </p:spPr>
      </p:pic>
      <p:pic>
        <p:nvPicPr>
          <p:cNvPr id="71684" name="Picture 4" descr="C:\Documents and Settings\presentation\Рабочий стол\Н.П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573016"/>
            <a:ext cx="406400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contrast="-5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Server2\приемная\Тамара\1+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528" y="836712"/>
            <a:ext cx="8493819" cy="5184576"/>
          </a:xfrm>
          <a:solidFill>
            <a:schemeClr val="accent5"/>
          </a:solidFill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332656"/>
          <a:ext cx="8686800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ГРАФИК ПРИЕМА ГРАЖДАН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Documents and Settings\presentation\Рабочий стол\граф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1500188"/>
            <a:ext cx="3062288" cy="4525962"/>
          </a:xfrm>
        </p:spPr>
      </p:pic>
      <p:pic>
        <p:nvPicPr>
          <p:cNvPr id="19459" name="Picture 4" descr="C:\Documents and Settings\presentation\Рабочий стол\графи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1500188"/>
            <a:ext cx="3074988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C:\Documents and Settings\Администратор\Рабочий стол\ФОТОГРАФИИ\ФОТО 2015\ФОТО\IMG_58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861048"/>
            <a:ext cx="4176464" cy="2832314"/>
          </a:xfrm>
          <a:prstGeom prst="rect">
            <a:avLst/>
          </a:prstGeom>
          <a:noFill/>
        </p:spPr>
      </p:pic>
      <p:pic>
        <p:nvPicPr>
          <p:cNvPr id="65540" name="Picture 4" descr="C:\Documents and Settings\Администратор\Рабочий стол\ФОТОГРАФИИ\ГЛАВА\P10505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6672"/>
            <a:ext cx="4062728" cy="30469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88024" y="4221088"/>
            <a:ext cx="4104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Выездные </a:t>
            </a: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приемы граждан 2016 г.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0" name="Picture 2" descr="\\Server2\приемная\Ольга\актив 13.04\Изображение 0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76672"/>
            <a:ext cx="4034966" cy="30260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обращений по социальному составу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556792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268760"/>
          <a:ext cx="878497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87624" y="548680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Тематика обращений граждан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Городская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1138</TotalTime>
  <Words>203</Words>
  <Application>Microsoft Office PowerPoint</Application>
  <PresentationFormat>Экран (4:3)</PresentationFormat>
  <Paragraphs>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Слайд 1</vt:lpstr>
      <vt:lpstr>Слайд 2</vt:lpstr>
      <vt:lpstr>Семинар с ответственными за работу с обращениями граждан</vt:lpstr>
      <vt:lpstr>Слайд 4</vt:lpstr>
      <vt:lpstr>Слайд 5</vt:lpstr>
      <vt:lpstr>ГРАФИК ПРИЕМА ГРАЖДАН </vt:lpstr>
      <vt:lpstr>Слайд 7</vt:lpstr>
      <vt:lpstr>Анализ обращений по социальному составу</vt:lpstr>
      <vt:lpstr>Слайд 9</vt:lpstr>
      <vt:lpstr>Слайд 10</vt:lpstr>
      <vt:lpstr>Слайд 11</vt:lpstr>
      <vt:lpstr>Слайд 12</vt:lpstr>
      <vt:lpstr>Количество обращений граждан принятых депутатами районного совета  за I полугодие 2016 года</vt:lpstr>
      <vt:lpstr>Слайд 14</vt:lpstr>
      <vt:lpstr>МУНИЦИПАЛЬНЫЕ ОБРАЗОВАНИЯ – СЕЛЬСКИЕ ПОСЕЛЕНИЯ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Городилова</cp:lastModifiedBy>
  <cp:revision>124</cp:revision>
  <dcterms:modified xsi:type="dcterms:W3CDTF">2016-06-20T09:53:20Z</dcterms:modified>
</cp:coreProperties>
</file>